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1" r:id="rId4"/>
    <p:sldId id="258" r:id="rId5"/>
    <p:sldId id="267" r:id="rId6"/>
    <p:sldId id="283" r:id="rId7"/>
    <p:sldId id="276" r:id="rId8"/>
    <p:sldId id="274" r:id="rId9"/>
    <p:sldId id="259" r:id="rId10"/>
    <p:sldId id="270" r:id="rId11"/>
    <p:sldId id="268" r:id="rId12"/>
    <p:sldId id="279" r:id="rId13"/>
    <p:sldId id="280" r:id="rId14"/>
    <p:sldId id="260" r:id="rId15"/>
    <p:sldId id="263" r:id="rId16"/>
    <p:sldId id="281" r:id="rId17"/>
    <p:sldId id="262" r:id="rId18"/>
    <p:sldId id="264" r:id="rId19"/>
    <p:sldId id="282" r:id="rId20"/>
    <p:sldId id="285" r:id="rId21"/>
    <p:sldId id="275" r:id="rId22"/>
    <p:sldId id="265" r:id="rId23"/>
    <p:sldId id="266" r:id="rId24"/>
    <p:sldId id="284" r:id="rId25"/>
    <p:sldId id="272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997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337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39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506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9723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836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3002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6918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983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910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084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750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452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855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985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817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767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24EA19C-F9CD-4815-957F-EC53AB9DF62E}" type="datetimeFigureOut">
              <a:rPr lang="en-CA" smtClean="0"/>
              <a:t>25/08/2019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A19AE3E-923C-4864-AE50-F042911C7A0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369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cdsb.org/ProgramsServices/Pages/Assessment-and-Testing.aspx" TargetMode="External"/><Relationship Id="rId13" Type="http://schemas.openxmlformats.org/officeDocument/2006/relationships/hyperlink" Target="https://iceont.ca/" TargetMode="External"/><Relationship Id="rId3" Type="http://schemas.openxmlformats.org/officeDocument/2006/relationships/hyperlink" Target="https://www.tcdsb.org/ProgramsServices/SchoolProgramsK12/ESL/Pages/default.aspx" TargetMode="External"/><Relationship Id="rId7" Type="http://schemas.openxmlformats.org/officeDocument/2006/relationships/hyperlink" Target="https://www.tcdsb.org/ProgramsServices/SchoolProgramsK12/Pages/Default.aspx" TargetMode="External"/><Relationship Id="rId12" Type="http://schemas.openxmlformats.org/officeDocument/2006/relationships/hyperlink" Target="http://acbo.on.ca/" TargetMode="External"/><Relationship Id="rId2" Type="http://schemas.openxmlformats.org/officeDocument/2006/relationships/hyperlink" Target="https://www.tcdsb.org/ProgramsServices/SchoolProgramsK12/FirstNationsMetisAndInuit/Pages/default.aspx" TargetMode="External"/><Relationship Id="rId16" Type="http://schemas.openxmlformats.org/officeDocument/2006/relationships/hyperlink" Target="https://blessedtrinityto.archtoronto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cdsb.org/ProgramsServices/CatholicEducation/Pages/default.aspx" TargetMode="External"/><Relationship Id="rId11" Type="http://schemas.openxmlformats.org/officeDocument/2006/relationships/hyperlink" Target="https://www.torontopubliclibrary.ca/" TargetMode="External"/><Relationship Id="rId5" Type="http://schemas.openxmlformats.org/officeDocument/2006/relationships/hyperlink" Target="https://www.tcdsb.org/ProgramsServices/SchoolProgramsK12/AcademicICT/Pages/default.aspx" TargetMode="External"/><Relationship Id="rId15" Type="http://schemas.openxmlformats.org/officeDocument/2006/relationships/hyperlink" Target="https://www.tcdsb.org/schools/stagnes/Pages/default.aspx" TargetMode="External"/><Relationship Id="rId10" Type="http://schemas.openxmlformats.org/officeDocument/2006/relationships/hyperlink" Target="http://www.edu.gov.on.ca/eng/curriculum/elementary/language18currb.pdf" TargetMode="External"/><Relationship Id="rId4" Type="http://schemas.openxmlformats.org/officeDocument/2006/relationships/hyperlink" Target="https://www.tcdsb.org/Board/EIE/Pages/default.aspx" TargetMode="External"/><Relationship Id="rId9" Type="http://schemas.openxmlformats.org/officeDocument/2006/relationships/hyperlink" Target="https://tribes.com/" TargetMode="External"/><Relationship Id="rId14" Type="http://schemas.openxmlformats.org/officeDocument/2006/relationships/hyperlink" Target="https://www.archtoronto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098" y="682413"/>
            <a:ext cx="8825658" cy="2677648"/>
          </a:xfrm>
        </p:spPr>
        <p:txBody>
          <a:bodyPr/>
          <a:lstStyle/>
          <a:p>
            <a:pPr algn="ctr"/>
            <a:r>
              <a:rPr lang="en-CA" b="1" dirty="0" smtClean="0"/>
              <a:t>GRADE 7 INTERMEDIATE LANGUAGE ARTS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218" y="3915956"/>
            <a:ext cx="9545702" cy="2261324"/>
          </a:xfrm>
        </p:spPr>
        <p:txBody>
          <a:bodyPr>
            <a:normAutofit/>
          </a:bodyPr>
          <a:lstStyle/>
          <a:p>
            <a:pPr algn="ctr"/>
            <a:endParaRPr lang="en-CA" sz="3200" b="1" dirty="0" smtClean="0"/>
          </a:p>
          <a:p>
            <a:pPr algn="ctr"/>
            <a:r>
              <a:rPr lang="en-CA" sz="3200" b="1" dirty="0" smtClean="0"/>
              <a:t>MS. </a:t>
            </a:r>
            <a:r>
              <a:rPr lang="en-CA" sz="3200" b="1" smtClean="0"/>
              <a:t>WRIGHT</a:t>
            </a:r>
            <a:endParaRPr lang="en-CA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9112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pPr algn="ctr"/>
            <a:r>
              <a:rPr lang="en-CA" b="1" dirty="0" smtClean="0"/>
              <a:t>CHALLENGES IN MEETING ADOLESCENT LEARNERS NEEDS            </a:t>
            </a:r>
            <a:endParaRPr lang="en-CA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614" y="2505529"/>
            <a:ext cx="5322046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 u="sng" dirty="0">
                <a:solidFill>
                  <a:schemeClr val="accent1"/>
                </a:solidFill>
              </a:rPr>
              <a:t>Social: </a:t>
            </a:r>
          </a:p>
          <a:p>
            <a:endParaRPr lang="en-CA" sz="2000" b="1" u="sng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dirty="0"/>
              <a:t>Are creating sense of self and identity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dirty="0"/>
              <a:t>Seek approval/acceptance from peers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dirty="0"/>
              <a:t>Working on self-confidence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dirty="0"/>
              <a:t>Want to fit in and belong 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dirty="0"/>
              <a:t>Testing who they are and how they want the world to see them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dirty="0"/>
              <a:t>Developing a new sense of autonomy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1600" dirty="0"/>
          </a:p>
          <a:p>
            <a:endParaRPr lang="en-CA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358326" y="2505529"/>
            <a:ext cx="5322046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CA" sz="2400" b="1" u="sng" dirty="0" smtClean="0">
                <a:solidFill>
                  <a:schemeClr val="accent1"/>
                </a:solidFill>
              </a:rPr>
              <a:t>Other: </a:t>
            </a:r>
          </a:p>
          <a:p>
            <a:endParaRPr lang="en-CA" sz="2000" b="1" u="sng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CA" dirty="0" smtClean="0"/>
              <a:t>Students are experiencing physical changes in their bodies which effect the way they interpret and understand the world around them.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CA" dirty="0" smtClean="0"/>
          </a:p>
          <a:p>
            <a:endParaRPr lang="en-CA" sz="2000" dirty="0" smtClean="0"/>
          </a:p>
          <a:p>
            <a:endParaRPr lang="en-CA" sz="2000" dirty="0" smtClean="0"/>
          </a:p>
          <a:p>
            <a:endParaRPr lang="en-CA" sz="2000" dirty="0" smtClean="0"/>
          </a:p>
          <a:p>
            <a:endParaRPr lang="en-CA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16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270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TECHNOLOGY IN THE CLASSROOM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" y="2603500"/>
            <a:ext cx="11297920" cy="4000500"/>
          </a:xfrm>
        </p:spPr>
        <p:txBody>
          <a:bodyPr>
            <a:normAutofit fontScale="92500"/>
          </a:bodyPr>
          <a:lstStyle/>
          <a:p>
            <a:r>
              <a:rPr lang="en-CA" sz="2000" b="1" dirty="0" smtClean="0">
                <a:solidFill>
                  <a:schemeClr val="accent1"/>
                </a:solidFill>
              </a:rPr>
              <a:t>Technology is vital to this classroom because…</a:t>
            </a:r>
          </a:p>
          <a:p>
            <a:endParaRPr lang="en-CA" sz="2000" b="1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1600" dirty="0" smtClean="0"/>
              <a:t>We live in a 21</a:t>
            </a:r>
            <a:r>
              <a:rPr lang="en-CA" sz="1600" baseline="30000" dirty="0" smtClean="0"/>
              <a:t>st</a:t>
            </a:r>
            <a:r>
              <a:rPr lang="en-CA" sz="1600" dirty="0" smtClean="0"/>
              <a:t> century world that is driven by technology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1600" dirty="0"/>
              <a:t>E</a:t>
            </a:r>
            <a:r>
              <a:rPr lang="en-CA" sz="1600" dirty="0" smtClean="0"/>
              <a:t>ncourages collaboration and expression which fosters voice and identity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1600" dirty="0" smtClean="0"/>
              <a:t>Technology connects all learning styles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1600" dirty="0" smtClean="0"/>
              <a:t>Encourages digital citizenship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1600" dirty="0" smtClean="0"/>
              <a:t>Engaging and motivating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1600" dirty="0"/>
              <a:t>T</a:t>
            </a:r>
            <a:r>
              <a:rPr lang="en-CA" sz="1600" dirty="0" smtClean="0"/>
              <a:t>eaches students the boundaries and safety procedures that exist when using technology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1600" dirty="0" smtClean="0"/>
              <a:t>Assists in analyzing the messages student receive from the media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1600" dirty="0"/>
              <a:t>Allows </a:t>
            </a:r>
            <a:r>
              <a:rPr lang="en-CA" sz="1600" dirty="0" smtClean="0"/>
              <a:t>students to explore how to use social media appropriately, concisely and for a purpose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1600" dirty="0" smtClean="0"/>
              <a:t>Devices are allowed in the classroom as long as they are used appropriately and with a specific learning purpose 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CA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CA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092" y="2246312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4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COMPONENTS OF THE LITERACY PROGRAM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11" y="2592614"/>
            <a:ext cx="5060789" cy="41238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200" b="1" dirty="0">
                <a:solidFill>
                  <a:schemeClr val="accent1"/>
                </a:solidFill>
              </a:rPr>
              <a:t>Critical Literacy </a:t>
            </a:r>
          </a:p>
          <a:p>
            <a:r>
              <a:rPr lang="en-CA" sz="1600" dirty="0" smtClean="0"/>
              <a:t>Interrogating </a:t>
            </a:r>
            <a:r>
              <a:rPr lang="en-CA" sz="1600" dirty="0"/>
              <a:t>texts</a:t>
            </a:r>
          </a:p>
          <a:p>
            <a:r>
              <a:rPr lang="en-CA" sz="1600" dirty="0" smtClean="0"/>
              <a:t>Who's </a:t>
            </a:r>
            <a:r>
              <a:rPr lang="en-CA" sz="1600" dirty="0"/>
              <a:t>voice is present?</a:t>
            </a:r>
          </a:p>
          <a:p>
            <a:r>
              <a:rPr lang="en-CA" sz="1600" dirty="0" smtClean="0"/>
              <a:t>Who's </a:t>
            </a:r>
            <a:r>
              <a:rPr lang="en-CA" sz="1600" dirty="0"/>
              <a:t>voice is absent?</a:t>
            </a:r>
          </a:p>
          <a:p>
            <a:r>
              <a:rPr lang="en-CA" sz="1600" dirty="0"/>
              <a:t>What language is used to perpetuate  stereotypical ideas?</a:t>
            </a:r>
          </a:p>
          <a:p>
            <a:r>
              <a:rPr lang="en-CA" sz="1600" dirty="0"/>
              <a:t>Who tells their story? Why?</a:t>
            </a:r>
          </a:p>
          <a:p>
            <a:r>
              <a:rPr lang="en-CA" sz="1600" dirty="0"/>
              <a:t>What stories are accurate on the internet? How do we know?</a:t>
            </a:r>
          </a:p>
          <a:p>
            <a:r>
              <a:rPr lang="en-CA" sz="1600" dirty="0" smtClean="0"/>
              <a:t>Supports </a:t>
            </a:r>
            <a:r>
              <a:rPr lang="en-CA" sz="1600" dirty="0"/>
              <a:t>perspective taking and greater empathy </a:t>
            </a:r>
          </a:p>
          <a:p>
            <a:r>
              <a:rPr lang="en-CA" sz="1600" dirty="0"/>
              <a:t>Also supports abstract thinking and argument-based </a:t>
            </a:r>
            <a:r>
              <a:rPr lang="en-CA" sz="1600" dirty="0" smtClean="0"/>
              <a:t>thinking</a:t>
            </a:r>
            <a:endParaRPr lang="en-CA" sz="1600" dirty="0"/>
          </a:p>
          <a:p>
            <a:endParaRPr lang="en-CA" sz="1600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368143" y="2973614"/>
            <a:ext cx="50509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CA" sz="2000" b="1" dirty="0" smtClean="0">
                <a:solidFill>
                  <a:schemeClr val="accent1"/>
                </a:solidFill>
              </a:rPr>
              <a:t>Metacognition</a:t>
            </a:r>
          </a:p>
          <a:p>
            <a:pPr>
              <a:buClr>
                <a:schemeClr val="accent1"/>
              </a:buClr>
            </a:pPr>
            <a:endParaRPr lang="en-CA" sz="2000" b="1" dirty="0" smtClean="0">
              <a:solidFill>
                <a:schemeClr val="accent1"/>
              </a:solidFill>
            </a:endParaRPr>
          </a:p>
          <a:p>
            <a:pPr marL="342900" indent="-34290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CA" sz="1500" dirty="0" smtClean="0"/>
              <a:t>Reflecting on strengths and weaknesses and creating a plan or goal for improvement</a:t>
            </a:r>
          </a:p>
          <a:p>
            <a:pPr marL="342900" indent="-34290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CA" sz="1500" dirty="0" smtClean="0"/>
              <a:t>Self-assessment and self-analysis</a:t>
            </a:r>
          </a:p>
          <a:p>
            <a:pPr marL="342900" indent="-34290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CA" sz="1500" dirty="0" smtClean="0"/>
              <a:t>Improves student confidence</a:t>
            </a:r>
          </a:p>
          <a:p>
            <a:pPr marL="342900" indent="-34290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CA" sz="1500" dirty="0" smtClean="0"/>
              <a:t>Supports growing autonomy, sense of self and identity</a:t>
            </a:r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278022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COMPONENTS OF THE LITERACY PROGRAM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11" y="2461985"/>
            <a:ext cx="5060789" cy="41238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 smtClean="0">
                <a:solidFill>
                  <a:schemeClr val="accent1"/>
                </a:solidFill>
              </a:rPr>
              <a:t>Questioning</a:t>
            </a:r>
            <a:endParaRPr lang="en-CA" sz="2400" b="1" dirty="0">
              <a:solidFill>
                <a:schemeClr val="accent1"/>
              </a:solidFill>
            </a:endParaRPr>
          </a:p>
          <a:p>
            <a:r>
              <a:rPr lang="en-CA" dirty="0" smtClean="0"/>
              <a:t>Respectful </a:t>
            </a:r>
            <a:r>
              <a:rPr lang="en-CA" dirty="0"/>
              <a:t>and meaningful interactions and discussions</a:t>
            </a:r>
          </a:p>
          <a:p>
            <a:r>
              <a:rPr lang="en-CA" dirty="0"/>
              <a:t>Consolidate comprehension and inquiry thinking skills.  </a:t>
            </a:r>
          </a:p>
          <a:p>
            <a:r>
              <a:rPr lang="en-CA" dirty="0"/>
              <a:t>Questions are engaging and motivating. </a:t>
            </a:r>
          </a:p>
          <a:p>
            <a:r>
              <a:rPr lang="en-CA" dirty="0"/>
              <a:t>Questions from students are just as important as the questions from students. </a:t>
            </a:r>
          </a:p>
          <a:p>
            <a:r>
              <a:rPr lang="en-CA" dirty="0" smtClean="0"/>
              <a:t>Supports </a:t>
            </a:r>
            <a:r>
              <a:rPr lang="en-CA" dirty="0"/>
              <a:t>testing who they are and how they want the world to see them </a:t>
            </a:r>
          </a:p>
          <a:p>
            <a:r>
              <a:rPr lang="en-CA" dirty="0"/>
              <a:t>Supports increased self confidence </a:t>
            </a:r>
          </a:p>
          <a:p>
            <a:r>
              <a:rPr lang="en-CA" dirty="0"/>
              <a:t>Increases self-regulation and self-control strategies. </a:t>
            </a:r>
          </a:p>
          <a:p>
            <a:r>
              <a:rPr lang="en-CA" dirty="0"/>
              <a:t>Strategy </a:t>
            </a:r>
          </a:p>
          <a:p>
            <a:r>
              <a:rPr lang="en-CA" dirty="0"/>
              <a:t>Activate prior knowledge </a:t>
            </a:r>
            <a:r>
              <a:rPr lang="en-CA" dirty="0" smtClean="0"/>
              <a:t>and experiences 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291943" y="2461985"/>
            <a:ext cx="5050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CA" sz="2000" b="1" dirty="0" smtClean="0">
                <a:solidFill>
                  <a:schemeClr val="accent1"/>
                </a:solidFill>
              </a:rPr>
              <a:t>Problem Solving</a:t>
            </a:r>
          </a:p>
          <a:p>
            <a:pPr>
              <a:buClr>
                <a:schemeClr val="accent1"/>
              </a:buClr>
            </a:pPr>
            <a:endParaRPr lang="en-CA" sz="1600" dirty="0" smtClean="0"/>
          </a:p>
          <a:p>
            <a:pPr marL="342900" indent="-34290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CA" sz="1500" dirty="0" smtClean="0"/>
              <a:t>Negotiating which strategy would be the best for a certain problem.</a:t>
            </a:r>
          </a:p>
          <a:p>
            <a:pPr>
              <a:buClr>
                <a:schemeClr val="accent1"/>
              </a:buClr>
            </a:pPr>
            <a:endParaRPr lang="en-CA" sz="1500" dirty="0" smtClean="0"/>
          </a:p>
          <a:p>
            <a:pPr marL="342900" indent="-34290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CA" sz="1500" dirty="0" smtClean="0"/>
              <a:t>Supports abstract thinking and working memory.</a:t>
            </a:r>
          </a:p>
          <a:p>
            <a:pPr marL="342900" indent="-34290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CA" sz="1500" dirty="0" smtClean="0"/>
              <a:t>Assists with students self-confidence, autonomy and independence.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1943" y="4654550"/>
            <a:ext cx="537754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/>
                </a:solidFill>
              </a:rPr>
              <a:t>Voice and Identity </a:t>
            </a:r>
          </a:p>
          <a:p>
            <a:endParaRPr lang="en-CA" dirty="0"/>
          </a:p>
          <a:p>
            <a:pPr marL="285750" indent="-28575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CA" sz="1500" dirty="0" smtClean="0"/>
              <a:t>Creating </a:t>
            </a:r>
            <a:r>
              <a:rPr lang="en-CA" sz="1500" dirty="0"/>
              <a:t>connections between personal, academic and social situations. </a:t>
            </a:r>
            <a:endParaRPr lang="en-CA" sz="1500" dirty="0" smtClean="0"/>
          </a:p>
          <a:p>
            <a:pPr marL="285750" indent="-28575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CA" sz="1500" dirty="0" smtClean="0"/>
              <a:t>Supports </a:t>
            </a:r>
            <a:r>
              <a:rPr lang="en-CA" sz="1500" dirty="0"/>
              <a:t>self confidence, autonomy, identity and learning who they are and how they want the world to see them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628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LEARNING EXPECTATIONS OF THE GRADE 7 LANGUAGE ARTS PROGRAM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029" y="2170190"/>
            <a:ext cx="52516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CA" sz="2000" b="1" dirty="0" smtClean="0">
                <a:solidFill>
                  <a:schemeClr val="accent1"/>
                </a:solidFill>
              </a:rPr>
              <a:t>ORAL COMMUNICATION:</a:t>
            </a:r>
          </a:p>
          <a:p>
            <a:endParaRPr lang="en-CA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600" dirty="0" smtClean="0"/>
              <a:t>Listen to understand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600" dirty="0" smtClean="0"/>
              <a:t>Speak to Communicate for various purposes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600" dirty="0" smtClean="0"/>
              <a:t>Reflect and identify strengths and improvements</a:t>
            </a:r>
            <a:endParaRPr lang="en-C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84029" y="4386180"/>
            <a:ext cx="55398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/>
                </a:solidFill>
              </a:rPr>
              <a:t>READING:</a:t>
            </a:r>
          </a:p>
          <a:p>
            <a:endParaRPr lang="en-CA" sz="16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600" dirty="0"/>
              <a:t>C</a:t>
            </a:r>
            <a:r>
              <a:rPr lang="en-CA" sz="1600" dirty="0" smtClean="0"/>
              <a:t>onstruct meaning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600" dirty="0" smtClean="0"/>
              <a:t>Identify Forms and Styles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600" dirty="0" smtClean="0"/>
              <a:t>Use words and cueing systems to read fluently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600" dirty="0" smtClean="0"/>
              <a:t>Reflect and identify strengths and improvements</a:t>
            </a:r>
            <a:endParaRPr lang="en-CA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557431" y="2200968"/>
            <a:ext cx="6531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CA" sz="2000" b="1" dirty="0" smtClean="0">
                <a:solidFill>
                  <a:schemeClr val="accent1"/>
                </a:solidFill>
              </a:rPr>
              <a:t>WRITING:</a:t>
            </a:r>
          </a:p>
          <a:p>
            <a:endParaRPr lang="en-CA" sz="16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600" dirty="0"/>
              <a:t>G</a:t>
            </a:r>
            <a:r>
              <a:rPr lang="en-CA" sz="1600" dirty="0" smtClean="0"/>
              <a:t>ather and organize ideas and information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600" dirty="0" smtClean="0"/>
              <a:t>Draft and revise writing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600" dirty="0" smtClean="0"/>
              <a:t>Use editing, proofreading and publishing skills to correct errors</a:t>
            </a:r>
            <a:endParaRPr lang="en-CA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557431" y="4386180"/>
            <a:ext cx="63681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/>
                </a:solidFill>
              </a:rPr>
              <a:t>MEDIA LITERACY:</a:t>
            </a:r>
          </a:p>
          <a:p>
            <a:endParaRPr lang="en-CA" sz="16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600" dirty="0" smtClean="0"/>
              <a:t>Understand different forms of media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600" dirty="0"/>
              <a:t>I</a:t>
            </a:r>
            <a:r>
              <a:rPr lang="en-CA" sz="1600" dirty="0" smtClean="0"/>
              <a:t>dentify forms and techniques to understand meaning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600" dirty="0" smtClean="0"/>
              <a:t>Create media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600" dirty="0" smtClean="0"/>
              <a:t>Reflect on and identify strengths and improvements </a:t>
            </a:r>
            <a:endParaRPr lang="en-CA" sz="1600" dirty="0"/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48144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HOW WILL YOUR CHILD BE EVALUATED?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2" y="2220685"/>
            <a:ext cx="6117771" cy="4452258"/>
          </a:xfrm>
        </p:spPr>
        <p:txBody>
          <a:bodyPr>
            <a:normAutofit fontScale="92500"/>
          </a:bodyPr>
          <a:lstStyle/>
          <a:p>
            <a:r>
              <a:rPr lang="en-CA" sz="1900" b="1" dirty="0" smtClean="0">
                <a:solidFill>
                  <a:schemeClr val="accent1"/>
                </a:solidFill>
              </a:rPr>
              <a:t>Assessment for Learning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Informal assessment method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Provides </a:t>
            </a:r>
            <a:r>
              <a:rPr lang="en-CA" dirty="0"/>
              <a:t>the </a:t>
            </a:r>
            <a:r>
              <a:rPr lang="en-CA" dirty="0" smtClean="0"/>
              <a:t>teacher </a:t>
            </a:r>
            <a:r>
              <a:rPr lang="en-CA" dirty="0"/>
              <a:t>with information on student strengths and needs </a:t>
            </a:r>
            <a:r>
              <a:rPr lang="en-CA" dirty="0" smtClean="0"/>
              <a:t>so they can make adjustments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Acts as a checkpoint </a:t>
            </a:r>
            <a:r>
              <a:rPr lang="en-CA" dirty="0"/>
              <a:t>to see where students are, where they need to </a:t>
            </a:r>
            <a:r>
              <a:rPr lang="en-CA" dirty="0" smtClean="0"/>
              <a:t>go, </a:t>
            </a:r>
            <a:r>
              <a:rPr lang="en-CA" dirty="0"/>
              <a:t>and how they will get </a:t>
            </a:r>
            <a:r>
              <a:rPr lang="en-CA" dirty="0" smtClean="0"/>
              <a:t>there</a:t>
            </a: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endParaRPr lang="en-CA" dirty="0" smtClean="0"/>
          </a:p>
          <a:p>
            <a:r>
              <a:rPr lang="en-CA" sz="1900" b="1" dirty="0" smtClean="0">
                <a:solidFill>
                  <a:schemeClr val="accent1"/>
                </a:solidFill>
              </a:rPr>
              <a:t>Assessment as Learning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Is a constant form of assessment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It is differentiated depending on student needs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It involves observations, peer-assessment, self-assessment, check-lists, exit cards, graphic </a:t>
            </a:r>
            <a:r>
              <a:rPr lang="en-CA" dirty="0" smtClean="0"/>
              <a:t>organizers</a:t>
            </a: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433457" y="2394857"/>
            <a:ext cx="5584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n-CA" b="1" dirty="0" smtClean="0">
                <a:solidFill>
                  <a:schemeClr val="accent1"/>
                </a:solidFill>
              </a:rPr>
              <a:t>Assessment of Learning</a:t>
            </a:r>
          </a:p>
          <a:p>
            <a:pPr>
              <a:buClr>
                <a:schemeClr val="accent1"/>
              </a:buClr>
            </a:pPr>
            <a:endParaRPr lang="en-CA" b="1" dirty="0" smtClean="0">
              <a:solidFill>
                <a:schemeClr val="accent1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700" dirty="0" smtClean="0"/>
              <a:t>helps the teacher reflect on how effective their instruction was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700" dirty="0" smtClean="0"/>
              <a:t>Used to assign a value to the quality of work presented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700" dirty="0" smtClean="0"/>
              <a:t>Quality is marked through established criteria that students and teachers are co-creators of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700" dirty="0" smtClean="0"/>
              <a:t>It involves observation, questions, small group conversations, homework tasks, rubrics, checklists and reflections.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1700" dirty="0" smtClean="0"/>
              <a:t>Students will be active participants in co-created success criteria and he development of assignments. </a:t>
            </a:r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253882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OVERVIEW OF THE YEAR IN GRADE 7</a:t>
            </a:r>
            <a:br>
              <a:rPr lang="en-CA" b="1" dirty="0" smtClean="0"/>
            </a:br>
            <a:endParaRPr lang="en-CA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019138"/>
              </p:ext>
            </p:extLst>
          </p:nvPr>
        </p:nvGraphicFramePr>
        <p:xfrm>
          <a:off x="1154954" y="2231743"/>
          <a:ext cx="9674498" cy="4550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242"/>
                <a:gridCol w="3834628"/>
                <a:gridCol w="3834628"/>
              </a:tblGrid>
              <a:tr h="339789">
                <a:tc>
                  <a:txBody>
                    <a:bodyPr/>
                    <a:lstStyle/>
                    <a:p>
                      <a:r>
                        <a:rPr lang="en-CA" dirty="0" smtClean="0"/>
                        <a:t>TERMS: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SEPTEMBER</a:t>
                      </a:r>
                      <a:r>
                        <a:rPr lang="en-CA" baseline="0" dirty="0" smtClean="0"/>
                        <a:t> TO DECEMBER  (ONE)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JANUARY</a:t>
                      </a:r>
                      <a:r>
                        <a:rPr lang="en-CA" baseline="0" dirty="0" smtClean="0"/>
                        <a:t> TO JUNE (TWO)</a:t>
                      </a:r>
                      <a:endParaRPr lang="en-CA" dirty="0"/>
                    </a:p>
                  </a:txBody>
                  <a:tcPr/>
                </a:tc>
              </a:tr>
              <a:tr h="991051">
                <a:tc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chemeClr val="accent1"/>
                          </a:solidFill>
                        </a:rPr>
                        <a:t>READING </a:t>
                      </a:r>
                      <a:endParaRPr lang="en-CA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Poetry</a:t>
                      </a:r>
                      <a:r>
                        <a:rPr lang="en-CA" sz="1400" baseline="0" dirty="0" smtClean="0"/>
                        <a:t> </a:t>
                      </a:r>
                    </a:p>
                    <a:p>
                      <a:r>
                        <a:rPr lang="en-CA" sz="1400" baseline="0" dirty="0" smtClean="0"/>
                        <a:t>Article of the Week</a:t>
                      </a:r>
                    </a:p>
                    <a:p>
                      <a:r>
                        <a:rPr lang="en-CA" sz="1400" baseline="0" dirty="0" smtClean="0"/>
                        <a:t>Picture Books </a:t>
                      </a:r>
                    </a:p>
                    <a:p>
                      <a:r>
                        <a:rPr lang="en-CA" sz="1400" baseline="0" dirty="0" smtClean="0"/>
                        <a:t>Topic of Interest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Graphic Novels</a:t>
                      </a:r>
                    </a:p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Article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of the week</a:t>
                      </a:r>
                      <a:endParaRPr lang="en-C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Autobiographical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Texts</a:t>
                      </a:r>
                    </a:p>
                    <a:p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Literature Circles</a:t>
                      </a:r>
                    </a:p>
                    <a:p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4525">
                <a:tc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chemeClr val="accent1"/>
                          </a:solidFill>
                        </a:rPr>
                        <a:t>ORAL COMMUNICATION</a:t>
                      </a:r>
                      <a:endParaRPr lang="en-CA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Listening</a:t>
                      </a:r>
                      <a:r>
                        <a:rPr lang="en-CA" sz="1400" baseline="0" dirty="0" smtClean="0"/>
                        <a:t> Skills</a:t>
                      </a:r>
                    </a:p>
                    <a:p>
                      <a:r>
                        <a:rPr lang="en-CA" sz="1400" baseline="0" dirty="0" smtClean="0"/>
                        <a:t>Book Talks</a:t>
                      </a:r>
                    </a:p>
                    <a:p>
                      <a:r>
                        <a:rPr lang="en-CA" sz="1400" baseline="0" dirty="0" smtClean="0"/>
                        <a:t>Speeches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Speaking Skills</a:t>
                      </a:r>
                    </a:p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Presentation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Skills</a:t>
                      </a:r>
                    </a:p>
                    <a:p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Debates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43955">
                <a:tc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chemeClr val="accent1"/>
                          </a:solidFill>
                        </a:rPr>
                        <a:t>MEDIA LITERACY</a:t>
                      </a:r>
                      <a:endParaRPr lang="en-CA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Advertising</a:t>
                      </a:r>
                    </a:p>
                    <a:p>
                      <a:r>
                        <a:rPr lang="en-CA" sz="1400" dirty="0" smtClean="0"/>
                        <a:t>Media Messages</a:t>
                      </a:r>
                    </a:p>
                    <a:p>
                      <a:r>
                        <a:rPr lang="en-CA" sz="1400" dirty="0" smtClean="0"/>
                        <a:t>Media Forms</a:t>
                      </a:r>
                    </a:p>
                    <a:p>
                      <a:r>
                        <a:rPr lang="en-CA" sz="1400" dirty="0" smtClean="0"/>
                        <a:t>Current</a:t>
                      </a:r>
                      <a:r>
                        <a:rPr lang="en-CA" sz="1400" baseline="0" dirty="0" smtClean="0"/>
                        <a:t> Events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Purpose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Audience</a:t>
                      </a:r>
                    </a:p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Hot Topics</a:t>
                      </a:r>
                    </a:p>
                    <a:p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Is Social Media ‘News’?</a:t>
                      </a:r>
                    </a:p>
                    <a:p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Twitter Campaigning</a:t>
                      </a:r>
                    </a:p>
                  </a:txBody>
                  <a:tcPr/>
                </a:tc>
              </a:tr>
              <a:tr h="1217577">
                <a:tc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chemeClr val="accent1"/>
                          </a:solidFill>
                        </a:rPr>
                        <a:t>WRITING</a:t>
                      </a:r>
                      <a:endParaRPr lang="en-CA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Organizing/Generating</a:t>
                      </a:r>
                      <a:r>
                        <a:rPr lang="en-CA" sz="1400" baseline="0" dirty="0" smtClean="0"/>
                        <a:t> Ideas</a:t>
                      </a:r>
                    </a:p>
                    <a:p>
                      <a:r>
                        <a:rPr lang="en-CA" sz="1400" baseline="0" dirty="0" smtClean="0"/>
                        <a:t>Creative Writing</a:t>
                      </a:r>
                    </a:p>
                    <a:p>
                      <a:r>
                        <a:rPr lang="en-CA" sz="1400" baseline="0" dirty="0" smtClean="0"/>
                        <a:t>Poetry </a:t>
                      </a:r>
                    </a:p>
                    <a:p>
                      <a:r>
                        <a:rPr lang="en-CA" sz="1400" baseline="0" dirty="0" smtClean="0"/>
                        <a:t>Speech Writing </a:t>
                      </a:r>
                    </a:p>
                    <a:p>
                      <a:r>
                        <a:rPr lang="en-CA" sz="1400" baseline="0" dirty="0" smtClean="0"/>
                        <a:t>Creating Picture Books</a:t>
                      </a:r>
                      <a:endParaRPr lang="en-C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Proofreading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and Editing</a:t>
                      </a:r>
                    </a:p>
                    <a:p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Autobiographical Writing</a:t>
                      </a:r>
                    </a:p>
                    <a:p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Debate Writing</a:t>
                      </a:r>
                    </a:p>
                    <a:p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Writers Workshop</a:t>
                      </a:r>
                    </a:p>
                    <a:p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Self-Directed Writing</a:t>
                      </a:r>
                      <a:endParaRPr lang="en-CA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10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A </a:t>
            </a:r>
            <a:r>
              <a:rPr lang="en-CA" b="1" dirty="0" smtClean="0"/>
              <a:t>WEEK IN THE LIFE OF GRADE 7 LANGUAGE ARTS </a:t>
            </a:r>
            <a:endParaRPr lang="en-CA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946434"/>
              </p:ext>
            </p:extLst>
          </p:nvPr>
        </p:nvGraphicFramePr>
        <p:xfrm>
          <a:off x="1341120" y="2148840"/>
          <a:ext cx="9286240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284"/>
                <a:gridCol w="7270956"/>
              </a:tblGrid>
              <a:tr h="35037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080314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accent1"/>
                          </a:solidFill>
                        </a:rPr>
                        <a:t>MONDAY</a:t>
                      </a:r>
                      <a:endParaRPr lang="en-CA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00" baseline="0" dirty="0" smtClean="0"/>
                        <a:t>Review of Success Criteria/Big Idea</a:t>
                      </a:r>
                    </a:p>
                    <a:p>
                      <a:r>
                        <a:rPr lang="en-CA" sz="1700" baseline="0" dirty="0" smtClean="0"/>
                        <a:t>Cares, Concerns and Compliments</a:t>
                      </a:r>
                    </a:p>
                    <a:p>
                      <a:r>
                        <a:rPr lang="en-CA" sz="1700" baseline="0" dirty="0" smtClean="0"/>
                        <a:t>Article of the Week</a:t>
                      </a:r>
                    </a:p>
                    <a:p>
                      <a:r>
                        <a:rPr lang="en-CA" sz="1700" baseline="0" dirty="0" smtClean="0"/>
                        <a:t>Discussion or Reflection</a:t>
                      </a:r>
                    </a:p>
                  </a:txBody>
                  <a:tcPr/>
                </a:tc>
              </a:tr>
              <a:tr h="832133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accent1"/>
                          </a:solidFill>
                        </a:rPr>
                        <a:t>TUESDAY</a:t>
                      </a:r>
                      <a:endParaRPr lang="en-CA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00" dirty="0" smtClean="0"/>
                        <a:t>Self-Selected Reading</a:t>
                      </a:r>
                      <a:r>
                        <a:rPr lang="en-CA" sz="1700" baseline="0" dirty="0" smtClean="0"/>
                        <a:t> </a:t>
                      </a:r>
                    </a:p>
                    <a:p>
                      <a:r>
                        <a:rPr lang="en-CA" sz="1700" dirty="0" smtClean="0"/>
                        <a:t>Pre-Selected</a:t>
                      </a:r>
                      <a:r>
                        <a:rPr lang="en-CA" sz="1700" baseline="0" dirty="0" smtClean="0"/>
                        <a:t> Reading</a:t>
                      </a:r>
                      <a:endParaRPr lang="en-CA" sz="1700" dirty="0" smtClean="0"/>
                    </a:p>
                    <a:p>
                      <a:r>
                        <a:rPr lang="en-CA" sz="1700" dirty="0" smtClean="0"/>
                        <a:t>Reading Journal Entry/Questions</a:t>
                      </a:r>
                    </a:p>
                  </a:txBody>
                  <a:tcPr/>
                </a:tc>
              </a:tr>
              <a:tr h="832133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accent1"/>
                          </a:solidFill>
                        </a:rPr>
                        <a:t>WEDNESDAY</a:t>
                      </a:r>
                      <a:endParaRPr lang="en-CA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00" dirty="0" smtClean="0"/>
                        <a:t>Creative Writing</a:t>
                      </a:r>
                    </a:p>
                    <a:p>
                      <a:r>
                        <a:rPr lang="en-CA" sz="1700" dirty="0" smtClean="0"/>
                        <a:t>Writing with Purpose</a:t>
                      </a:r>
                    </a:p>
                    <a:p>
                      <a:r>
                        <a:rPr lang="en-CA" sz="1700" dirty="0" smtClean="0"/>
                        <a:t>Writer’s Workshop</a:t>
                      </a:r>
                      <a:endParaRPr lang="en-CA" sz="1700" dirty="0"/>
                    </a:p>
                  </a:txBody>
                  <a:tcPr/>
                </a:tc>
              </a:tr>
              <a:tr h="583953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accent1"/>
                          </a:solidFill>
                        </a:rPr>
                        <a:t>THURSDAY</a:t>
                      </a:r>
                      <a:endParaRPr lang="en-CA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00" dirty="0" smtClean="0"/>
                        <a:t>Literature Circles</a:t>
                      </a:r>
                    </a:p>
                    <a:p>
                      <a:r>
                        <a:rPr lang="en-CA" sz="1700" dirty="0" smtClean="0"/>
                        <a:t>Book Talks and Oral Presentations</a:t>
                      </a:r>
                      <a:endParaRPr lang="en-CA" sz="1700" dirty="0"/>
                    </a:p>
                  </a:txBody>
                  <a:tcPr/>
                </a:tc>
              </a:tr>
              <a:tr h="832133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accent1"/>
                          </a:solidFill>
                        </a:rPr>
                        <a:t>FRIDAY</a:t>
                      </a:r>
                      <a:endParaRPr lang="en-CA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00" dirty="0" smtClean="0"/>
                        <a:t>Exploring</a:t>
                      </a:r>
                      <a:r>
                        <a:rPr lang="en-CA" sz="1700" baseline="0" dirty="0" smtClean="0"/>
                        <a:t> Media Literacy </a:t>
                      </a:r>
                    </a:p>
                    <a:p>
                      <a:r>
                        <a:rPr lang="en-CA" sz="1700" dirty="0" smtClean="0"/>
                        <a:t>Student Led Conferences</a:t>
                      </a:r>
                    </a:p>
                    <a:p>
                      <a:r>
                        <a:rPr lang="en-CA" sz="1700" dirty="0" smtClean="0"/>
                        <a:t>Self-Assessment of Learning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348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HOW DO I TEACH TO MEET INDIVIDUAL STUDENT NEEDS?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12" y="2538184"/>
            <a:ext cx="9741646" cy="399324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Set </a:t>
            </a:r>
            <a:r>
              <a:rPr lang="en-CA" dirty="0"/>
              <a:t>learning objectives that are clear and </a:t>
            </a:r>
            <a:r>
              <a:rPr lang="en-CA" dirty="0" smtClean="0"/>
              <a:t>specific</a:t>
            </a:r>
            <a:endParaRPr lang="en-CA" dirty="0"/>
          </a:p>
          <a:p>
            <a:r>
              <a:rPr lang="en-CA" dirty="0"/>
              <a:t>Connect </a:t>
            </a:r>
            <a:r>
              <a:rPr lang="en-CA" dirty="0" smtClean="0"/>
              <a:t>students </a:t>
            </a:r>
            <a:r>
              <a:rPr lang="en-CA" dirty="0"/>
              <a:t>personal experiences and values to the learning </a:t>
            </a:r>
            <a:r>
              <a:rPr lang="en-CA" dirty="0" smtClean="0"/>
              <a:t>objectives </a:t>
            </a:r>
            <a:endParaRPr lang="en-CA" dirty="0"/>
          </a:p>
          <a:p>
            <a:r>
              <a:rPr lang="en-CA" dirty="0" smtClean="0"/>
              <a:t>Provide a safe and supportive learning environment </a:t>
            </a:r>
          </a:p>
          <a:p>
            <a:r>
              <a:rPr lang="en-CA" dirty="0" smtClean="0"/>
              <a:t>Provide an environment where students can see themselves represented </a:t>
            </a:r>
          </a:p>
          <a:p>
            <a:r>
              <a:rPr lang="en-CA" dirty="0" smtClean="0"/>
              <a:t>Provide </a:t>
            </a:r>
            <a:r>
              <a:rPr lang="en-CA" dirty="0"/>
              <a:t>meaningful </a:t>
            </a:r>
            <a:r>
              <a:rPr lang="en-CA" dirty="0" smtClean="0"/>
              <a:t>material and texts that are relevant and interesting to students</a:t>
            </a:r>
          </a:p>
          <a:p>
            <a:r>
              <a:rPr lang="en-CA" dirty="0" smtClean="0"/>
              <a:t>Allow students to select their own texts and materials </a:t>
            </a:r>
          </a:p>
          <a:p>
            <a:r>
              <a:rPr lang="en-CA" dirty="0" smtClean="0"/>
              <a:t>Integrate student voice and identity into lessons and discussions </a:t>
            </a:r>
            <a:endParaRPr lang="en-CA" dirty="0"/>
          </a:p>
          <a:p>
            <a:r>
              <a:rPr lang="en-CA" dirty="0" smtClean="0"/>
              <a:t>Lessons </a:t>
            </a:r>
            <a:r>
              <a:rPr lang="en-CA" dirty="0"/>
              <a:t>will be based on students </a:t>
            </a:r>
            <a:r>
              <a:rPr lang="en-CA" dirty="0" smtClean="0"/>
              <a:t>interests </a:t>
            </a:r>
            <a:r>
              <a:rPr lang="en-CA" dirty="0"/>
              <a:t>and learning styles </a:t>
            </a:r>
          </a:p>
          <a:p>
            <a:r>
              <a:rPr lang="en-CA" dirty="0"/>
              <a:t>Students will be </a:t>
            </a:r>
            <a:r>
              <a:rPr lang="en-CA" dirty="0" smtClean="0"/>
              <a:t>co-creators </a:t>
            </a:r>
            <a:r>
              <a:rPr lang="en-CA" dirty="0"/>
              <a:t>of the </a:t>
            </a:r>
            <a:r>
              <a:rPr lang="en-CA" dirty="0" smtClean="0"/>
              <a:t>assignments they complete </a:t>
            </a:r>
          </a:p>
          <a:p>
            <a:r>
              <a:rPr lang="en-CA" dirty="0" smtClean="0"/>
              <a:t>Self-reflection </a:t>
            </a:r>
            <a:r>
              <a:rPr lang="en-CA" dirty="0"/>
              <a:t>will be an active part of our classroom </a:t>
            </a:r>
            <a:r>
              <a:rPr lang="en-CA" dirty="0" smtClean="0"/>
              <a:t>community</a:t>
            </a:r>
          </a:p>
          <a:p>
            <a:r>
              <a:rPr lang="en-CA" dirty="0" smtClean="0"/>
              <a:t>Equity is at the core of the classroom </a:t>
            </a:r>
          </a:p>
          <a:p>
            <a:r>
              <a:rPr lang="en-CA" dirty="0" smtClean="0"/>
              <a:t>Differentiated learning opportunities are available to meet all student needs 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105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WHAT IS DIFFERENTIATED INSTRUCTION?</a:t>
            </a:r>
            <a:endParaRPr lang="en-CA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678" y="2438400"/>
            <a:ext cx="4060362" cy="398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520" y="2552357"/>
            <a:ext cx="6370320" cy="38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1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WELCOME PARENTS AND CAREGIVERS!</a:t>
            </a:r>
            <a:endParaRPr lang="en-CA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1"/>
          <a:stretch/>
        </p:blipFill>
        <p:spPr>
          <a:xfrm>
            <a:off x="443594" y="2285096"/>
            <a:ext cx="4705350" cy="4572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7"/>
          <a:stretch/>
        </p:blipFill>
        <p:spPr>
          <a:xfrm>
            <a:off x="7162800" y="2285097"/>
            <a:ext cx="4506686" cy="4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88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ACCOMMODATIONS AND MODIFICATIONS</a:t>
            </a:r>
            <a:endParaRPr lang="en-CA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04" y="4238236"/>
            <a:ext cx="5192210" cy="24988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940" t="5051" r="5838"/>
          <a:stretch/>
        </p:blipFill>
        <p:spPr>
          <a:xfrm>
            <a:off x="402771" y="2275114"/>
            <a:ext cx="5061858" cy="4582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1709" y="2394857"/>
            <a:ext cx="57150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accent1"/>
                </a:solidFill>
              </a:rPr>
              <a:t>I AM A BELIEVER IN ACCOMMODATIONS AND MODIFACATIOSN HERE ARE JUST A FEW EXAMPLES OF ACCOMODATIONS THAT ASSIST STUDENTS. PLEASE SET UP A TIME WITH ME TO DISCUSS YOUR CHILD’S SPECIFIC CASE.</a:t>
            </a:r>
            <a:endParaRPr lang="en-C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76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I PROMISE TO…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3972"/>
            <a:ext cx="11288486" cy="4299858"/>
          </a:xfrm>
        </p:spPr>
        <p:txBody>
          <a:bodyPr>
            <a:normAutofit fontScale="55000" lnSpcReduction="20000"/>
          </a:bodyPr>
          <a:lstStyle/>
          <a:p>
            <a:r>
              <a:rPr lang="en-CA" sz="2500" dirty="0"/>
              <a:t>F</a:t>
            </a:r>
            <a:r>
              <a:rPr lang="en-CA" sz="2500" dirty="0" smtClean="0"/>
              <a:t>oster </a:t>
            </a:r>
            <a:r>
              <a:rPr lang="en-CA" sz="2500" dirty="0"/>
              <a:t>a commitment to equity of outcomes and to closing achievement gaps between students;</a:t>
            </a:r>
          </a:p>
          <a:p>
            <a:r>
              <a:rPr lang="en-CA" sz="2500" dirty="0" smtClean="0"/>
              <a:t>Use </a:t>
            </a:r>
            <a:r>
              <a:rPr lang="en-CA" sz="2500" dirty="0"/>
              <a:t>inclusive and respectful language and approaches in all interactions with students and parents;</a:t>
            </a:r>
          </a:p>
          <a:p>
            <a:r>
              <a:rPr lang="en-CA" sz="2500" dirty="0" smtClean="0"/>
              <a:t>Demonstrate </a:t>
            </a:r>
            <a:r>
              <a:rPr lang="en-CA" sz="2500" dirty="0"/>
              <a:t>a belief that all students can learn and a commitment to meeting the needs of all students in diverse ways;</a:t>
            </a:r>
          </a:p>
          <a:p>
            <a:r>
              <a:rPr lang="en-CA" sz="2500" dirty="0" smtClean="0"/>
              <a:t>Provide </a:t>
            </a:r>
            <a:r>
              <a:rPr lang="en-CA" sz="2500" dirty="0"/>
              <a:t>classroom materials and activities that engage students and represent the diversity, values, backgrounds, and experiences of students;</a:t>
            </a:r>
          </a:p>
          <a:p>
            <a:r>
              <a:rPr lang="en-CA" sz="2500" dirty="0" smtClean="0"/>
              <a:t>Communicate </a:t>
            </a:r>
            <a:r>
              <a:rPr lang="en-CA" sz="2500" dirty="0"/>
              <a:t>and work effectively with a diverse range of parents;</a:t>
            </a:r>
          </a:p>
          <a:p>
            <a:r>
              <a:rPr lang="en-CA" sz="2500" dirty="0" smtClean="0"/>
              <a:t>Model </a:t>
            </a:r>
            <a:r>
              <a:rPr lang="en-CA" sz="2500" dirty="0"/>
              <a:t>the equity and inclusive education values and vision of the school;</a:t>
            </a:r>
          </a:p>
          <a:p>
            <a:r>
              <a:rPr lang="en-CA" sz="2500" dirty="0" smtClean="0"/>
              <a:t>Use </a:t>
            </a:r>
            <a:r>
              <a:rPr lang="en-CA" sz="2500" dirty="0"/>
              <a:t>“teachable moments” to address non-inclusive, disrespectful, or discriminatory classroom behaviours;</a:t>
            </a:r>
          </a:p>
          <a:p>
            <a:r>
              <a:rPr lang="en-CA" sz="2500" dirty="0" smtClean="0"/>
              <a:t>Encourage </a:t>
            </a:r>
            <a:r>
              <a:rPr lang="en-CA" sz="2500" dirty="0"/>
              <a:t>student leadership by involving students in establishing and monitoring guidelines for achieving inclusive and accepting classrooms; </a:t>
            </a:r>
            <a:endParaRPr lang="en-CA" sz="2500" dirty="0" smtClean="0"/>
          </a:p>
          <a:p>
            <a:r>
              <a:rPr lang="en-CA" sz="2500" dirty="0" smtClean="0"/>
              <a:t> Understand </a:t>
            </a:r>
            <a:r>
              <a:rPr lang="en-CA" sz="2500" dirty="0"/>
              <a:t>that equity and inclusive education principles apply to every student and not just to certain groups of students; and,</a:t>
            </a:r>
          </a:p>
          <a:p>
            <a:r>
              <a:rPr lang="en-CA" sz="2500" dirty="0" smtClean="0"/>
              <a:t>Assume </a:t>
            </a:r>
            <a:r>
              <a:rPr lang="en-CA" sz="2500" dirty="0"/>
              <a:t>responsibility for examining and taking steps to modify personal beliefs and biases that are inconsistent with equity and inclusive education </a:t>
            </a:r>
            <a:r>
              <a:rPr lang="en-CA" sz="2500" dirty="0" smtClean="0"/>
              <a:t>principles</a:t>
            </a:r>
          </a:p>
          <a:p>
            <a:endParaRPr lang="en-CA" sz="2500" dirty="0"/>
          </a:p>
          <a:p>
            <a:pPr marL="0" indent="0">
              <a:buNone/>
            </a:pPr>
            <a:r>
              <a:rPr lang="en-CA" sz="2500" dirty="0"/>
              <a:t>(Equity and Inclusive Education in Ontario Schools, 2014, </a:t>
            </a:r>
            <a:r>
              <a:rPr lang="en-CA" sz="2500" dirty="0" smtClean="0"/>
              <a:t>p. </a:t>
            </a:r>
            <a:r>
              <a:rPr lang="en-CA" sz="2500" dirty="0"/>
              <a:t>55-56)</a:t>
            </a:r>
          </a:p>
          <a:p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5912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HOW CAN YOU HELP AT HOME?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14" y="2359660"/>
            <a:ext cx="7797911" cy="4583008"/>
          </a:xfrm>
        </p:spPr>
        <p:txBody>
          <a:bodyPr>
            <a:normAutofit/>
          </a:bodyPr>
          <a:lstStyle/>
          <a:p>
            <a:r>
              <a:rPr lang="en-CA" dirty="0" smtClean="0"/>
              <a:t>Ask questions </a:t>
            </a:r>
            <a:r>
              <a:rPr lang="en-CA" dirty="0"/>
              <a:t>that go beyond yes and no</a:t>
            </a:r>
            <a:r>
              <a:rPr lang="en-CA" dirty="0" smtClean="0"/>
              <a:t>.</a:t>
            </a:r>
            <a:endParaRPr lang="en-CA" dirty="0"/>
          </a:p>
          <a:p>
            <a:r>
              <a:rPr lang="en-CA" dirty="0"/>
              <a:t>Have purposeful conversations with your children. </a:t>
            </a:r>
          </a:p>
          <a:p>
            <a:r>
              <a:rPr lang="en-CA" dirty="0"/>
              <a:t>Engage </a:t>
            </a:r>
            <a:r>
              <a:rPr lang="en-CA" dirty="0" smtClean="0"/>
              <a:t>in discussions </a:t>
            </a:r>
            <a:r>
              <a:rPr lang="en-CA" dirty="0"/>
              <a:t>about </a:t>
            </a:r>
            <a:r>
              <a:rPr lang="en-CA" dirty="0" smtClean="0"/>
              <a:t>current events.</a:t>
            </a:r>
            <a:endParaRPr lang="en-CA" dirty="0"/>
          </a:p>
          <a:p>
            <a:r>
              <a:rPr lang="en-CA" dirty="0" smtClean="0"/>
              <a:t>Ask children to identify </a:t>
            </a:r>
            <a:r>
              <a:rPr lang="en-CA" dirty="0"/>
              <a:t>the various voices, power </a:t>
            </a:r>
            <a:r>
              <a:rPr lang="en-CA" dirty="0" smtClean="0"/>
              <a:t>dynamics, stereotypes, and new learning they gain from </a:t>
            </a:r>
            <a:r>
              <a:rPr lang="en-CA" dirty="0"/>
              <a:t>the texts they read.  </a:t>
            </a:r>
            <a:endParaRPr lang="en-CA" dirty="0" smtClean="0"/>
          </a:p>
          <a:p>
            <a:r>
              <a:rPr lang="en-CA" dirty="0" smtClean="0"/>
              <a:t>Encourage children to use their voice and identity when selecting texts.</a:t>
            </a:r>
            <a:endParaRPr lang="en-CA" dirty="0"/>
          </a:p>
          <a:p>
            <a:r>
              <a:rPr lang="en-CA" dirty="0"/>
              <a:t>Model the importance of reading and writing at home. </a:t>
            </a:r>
            <a:endParaRPr lang="en-CA" dirty="0" smtClean="0"/>
          </a:p>
          <a:p>
            <a:r>
              <a:rPr lang="en-CA" dirty="0" smtClean="0"/>
              <a:t>Provide access to meaningful text and writing opportunities.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025" y="2168525"/>
            <a:ext cx="39909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5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QUESTIONS ??</a:t>
            </a:r>
            <a:endParaRPr lang="en-C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091" y="2228198"/>
            <a:ext cx="8070396" cy="45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5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FAMILY RESOURCES</a:t>
            </a:r>
            <a:endParaRPr lang="en-CA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039" y="2549071"/>
            <a:ext cx="11058818" cy="3917043"/>
          </a:xfrm>
        </p:spPr>
        <p:txBody>
          <a:bodyPr>
            <a:normAutofit fontScale="62500" lnSpcReduction="20000"/>
          </a:bodyPr>
          <a:lstStyle/>
          <a:p>
            <a:r>
              <a:rPr lang="en-CA" b="1" dirty="0">
                <a:solidFill>
                  <a:schemeClr val="accent1"/>
                </a:solidFill>
              </a:rPr>
              <a:t>Indigenous </a:t>
            </a:r>
            <a:r>
              <a:rPr lang="en-CA" b="1" dirty="0" smtClean="0">
                <a:solidFill>
                  <a:schemeClr val="accent1"/>
                </a:solidFill>
              </a:rPr>
              <a:t>Education </a:t>
            </a:r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www.tcdsb.org/ProgramsServices/SchoolProgramsK12/FirstNationsMetisAndInuit/Pages/default.aspx</a:t>
            </a:r>
            <a:endParaRPr lang="en-CA" dirty="0" smtClean="0"/>
          </a:p>
          <a:p>
            <a:r>
              <a:rPr lang="en-CA" b="1" dirty="0" smtClean="0">
                <a:solidFill>
                  <a:schemeClr val="accent1"/>
                </a:solidFill>
              </a:rPr>
              <a:t>English Language Learners </a:t>
            </a:r>
            <a:r>
              <a:rPr lang="en-CA" dirty="0" smtClean="0">
                <a:hlinkClick r:id="rId3"/>
              </a:rPr>
              <a:t>https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www.tcdsb.org/ProgramsServices/SchoolProgramsK12/ESL/Pages/default.aspx</a:t>
            </a:r>
            <a:endParaRPr lang="en-CA" dirty="0" smtClean="0"/>
          </a:p>
          <a:p>
            <a:r>
              <a:rPr lang="en-CA" b="1" dirty="0" smtClean="0">
                <a:solidFill>
                  <a:schemeClr val="accent1"/>
                </a:solidFill>
              </a:rPr>
              <a:t>Equity and Inclusive Education </a:t>
            </a:r>
            <a:r>
              <a:rPr lang="en-CA" dirty="0" smtClean="0">
                <a:hlinkClick r:id="rId4"/>
              </a:rPr>
              <a:t>https</a:t>
            </a:r>
            <a:r>
              <a:rPr lang="en-CA" dirty="0">
                <a:hlinkClick r:id="rId4"/>
              </a:rPr>
              <a:t>://</a:t>
            </a:r>
            <a:r>
              <a:rPr lang="en-CA" dirty="0" smtClean="0">
                <a:hlinkClick r:id="rId4"/>
              </a:rPr>
              <a:t>www.tcdsb.org/Board/EIE/Pages/default.aspx</a:t>
            </a:r>
            <a:endParaRPr lang="en-CA" dirty="0" smtClean="0"/>
          </a:p>
          <a:p>
            <a:r>
              <a:rPr lang="en-CA" b="1" dirty="0" smtClean="0">
                <a:solidFill>
                  <a:schemeClr val="accent1"/>
                </a:solidFill>
              </a:rPr>
              <a:t>21</a:t>
            </a:r>
            <a:r>
              <a:rPr lang="en-CA" b="1" baseline="30000" dirty="0" smtClean="0">
                <a:solidFill>
                  <a:schemeClr val="accent1"/>
                </a:solidFill>
              </a:rPr>
              <a:t>st</a:t>
            </a:r>
            <a:r>
              <a:rPr lang="en-CA" b="1" dirty="0" smtClean="0">
                <a:solidFill>
                  <a:schemeClr val="accent1"/>
                </a:solidFill>
              </a:rPr>
              <a:t> Century Learning </a:t>
            </a:r>
            <a:r>
              <a:rPr lang="en-CA" dirty="0">
                <a:hlinkClick r:id="rId5"/>
              </a:rPr>
              <a:t>https://www.tcdsb.org/ProgramsServices/SchoolProgramsK12/AcademicICT/Pages/default.aspx</a:t>
            </a:r>
            <a:endParaRPr lang="en-CA" dirty="0" smtClean="0"/>
          </a:p>
          <a:p>
            <a:r>
              <a:rPr lang="en-CA" b="1" dirty="0" smtClean="0">
                <a:solidFill>
                  <a:schemeClr val="accent1"/>
                </a:solidFill>
              </a:rPr>
              <a:t>Catholic Education at the TCDSB </a:t>
            </a:r>
            <a:r>
              <a:rPr lang="en-CA" dirty="0">
                <a:hlinkClick r:id="rId6"/>
              </a:rPr>
              <a:t>https://</a:t>
            </a:r>
            <a:r>
              <a:rPr lang="en-CA" dirty="0" smtClean="0">
                <a:hlinkClick r:id="rId6"/>
              </a:rPr>
              <a:t>www.tcdsb.org/ProgramsServices/CatholicEducation/Pages/default.aspx</a:t>
            </a:r>
            <a:endParaRPr lang="en-CA" dirty="0" smtClean="0"/>
          </a:p>
          <a:p>
            <a:r>
              <a:rPr lang="en-CA" b="1" dirty="0" smtClean="0">
                <a:solidFill>
                  <a:schemeClr val="accent1"/>
                </a:solidFill>
              </a:rPr>
              <a:t>Curriculum Leadership and Innovation </a:t>
            </a:r>
            <a:r>
              <a:rPr lang="en-CA" dirty="0">
                <a:hlinkClick r:id="rId7"/>
              </a:rPr>
              <a:t>https://</a:t>
            </a:r>
            <a:r>
              <a:rPr lang="en-CA" dirty="0" smtClean="0">
                <a:hlinkClick r:id="rId7"/>
              </a:rPr>
              <a:t>www.tcdsb.org/ProgramsServices/SchoolProgramsK12/Pages/Default.aspx</a:t>
            </a:r>
            <a:endParaRPr lang="en-CA" dirty="0" smtClean="0"/>
          </a:p>
          <a:p>
            <a:r>
              <a:rPr lang="en-CA" b="1" dirty="0" smtClean="0">
                <a:solidFill>
                  <a:schemeClr val="accent1"/>
                </a:solidFill>
              </a:rPr>
              <a:t>Assessment and </a:t>
            </a:r>
            <a:r>
              <a:rPr lang="en-CA" b="1" dirty="0">
                <a:solidFill>
                  <a:schemeClr val="accent1"/>
                </a:solidFill>
              </a:rPr>
              <a:t>Testing</a:t>
            </a:r>
            <a:r>
              <a:rPr lang="en-CA" dirty="0"/>
              <a:t> </a:t>
            </a:r>
            <a:r>
              <a:rPr lang="en-CA" dirty="0">
                <a:hlinkClick r:id="rId8"/>
              </a:rPr>
              <a:t>https://</a:t>
            </a:r>
            <a:r>
              <a:rPr lang="en-CA" dirty="0" smtClean="0">
                <a:hlinkClick r:id="rId8"/>
              </a:rPr>
              <a:t>www.tcdsb.org/ProgramsServices/Pages/Assessment-and-Testing.aspx</a:t>
            </a:r>
            <a:endParaRPr lang="en-CA" dirty="0" smtClean="0"/>
          </a:p>
          <a:p>
            <a:r>
              <a:rPr lang="en-CA" b="1" dirty="0" smtClean="0">
                <a:solidFill>
                  <a:schemeClr val="accent1"/>
                </a:solidFill>
              </a:rPr>
              <a:t>Tribes Learning Community </a:t>
            </a:r>
            <a:r>
              <a:rPr lang="en-CA" dirty="0">
                <a:hlinkClick r:id="rId9"/>
              </a:rPr>
              <a:t>https://tribes.com</a:t>
            </a:r>
            <a:r>
              <a:rPr lang="en-CA" dirty="0" smtClean="0">
                <a:hlinkClick r:id="rId9"/>
              </a:rPr>
              <a:t>/</a:t>
            </a:r>
            <a:endParaRPr lang="en-CA" dirty="0"/>
          </a:p>
          <a:p>
            <a:r>
              <a:rPr lang="en-CA" b="1" dirty="0" smtClean="0">
                <a:solidFill>
                  <a:schemeClr val="accent1"/>
                </a:solidFill>
              </a:rPr>
              <a:t>The Ontario Language Curriculum </a:t>
            </a:r>
            <a:r>
              <a:rPr lang="en-CA" dirty="0" smtClean="0">
                <a:hlinkClick r:id="rId10"/>
              </a:rPr>
              <a:t>http</a:t>
            </a:r>
            <a:r>
              <a:rPr lang="en-CA" dirty="0">
                <a:hlinkClick r:id="rId10"/>
              </a:rPr>
              <a:t>://</a:t>
            </a:r>
            <a:r>
              <a:rPr lang="en-CA" dirty="0" smtClean="0">
                <a:hlinkClick r:id="rId10"/>
              </a:rPr>
              <a:t>www.edu.gov.on.ca/eng/curriculum/elementary/language18currb.pdf</a:t>
            </a:r>
            <a:endParaRPr lang="en-CA" dirty="0" smtClean="0"/>
          </a:p>
          <a:p>
            <a:r>
              <a:rPr lang="en-CA" b="1" dirty="0" smtClean="0">
                <a:solidFill>
                  <a:schemeClr val="accent1"/>
                </a:solidFill>
              </a:rPr>
              <a:t>Toronto Public Library </a:t>
            </a:r>
            <a:r>
              <a:rPr lang="en-CA" dirty="0">
                <a:hlinkClick r:id="rId11"/>
              </a:rPr>
              <a:t>https://www.torontopubliclibrary.ca</a:t>
            </a:r>
            <a:r>
              <a:rPr lang="en-CA" dirty="0" smtClean="0">
                <a:hlinkClick r:id="rId11"/>
              </a:rPr>
              <a:t>/</a:t>
            </a:r>
            <a:endParaRPr lang="en-CA" dirty="0"/>
          </a:p>
          <a:p>
            <a:r>
              <a:rPr lang="en-CA" b="1" dirty="0" smtClean="0">
                <a:solidFill>
                  <a:schemeClr val="accent1"/>
                </a:solidFill>
              </a:rPr>
              <a:t>Assembly of Catholic Bishops </a:t>
            </a:r>
            <a:r>
              <a:rPr lang="en-CA" dirty="0" smtClean="0">
                <a:hlinkClick r:id="rId12"/>
              </a:rPr>
              <a:t>http</a:t>
            </a:r>
            <a:r>
              <a:rPr lang="en-CA" dirty="0">
                <a:hlinkClick r:id="rId12"/>
              </a:rPr>
              <a:t>://acbo.on.ca</a:t>
            </a:r>
            <a:r>
              <a:rPr lang="en-CA" dirty="0" smtClean="0">
                <a:hlinkClick r:id="rId12"/>
              </a:rPr>
              <a:t>/</a:t>
            </a:r>
            <a:endParaRPr lang="en-CA" dirty="0" smtClean="0"/>
          </a:p>
          <a:p>
            <a:r>
              <a:rPr lang="en-CA" b="1" dirty="0" smtClean="0">
                <a:solidFill>
                  <a:schemeClr val="accent1"/>
                </a:solidFill>
              </a:rPr>
              <a:t>Institute for </a:t>
            </a:r>
            <a:r>
              <a:rPr lang="en-CA" b="1" dirty="0">
                <a:solidFill>
                  <a:schemeClr val="accent1"/>
                </a:solidFill>
              </a:rPr>
              <a:t>Catholic Education </a:t>
            </a:r>
            <a:r>
              <a:rPr lang="en-CA" dirty="0">
                <a:hlinkClick r:id="rId13"/>
              </a:rPr>
              <a:t>https://iceont.ca</a:t>
            </a:r>
            <a:r>
              <a:rPr lang="en-CA" dirty="0" smtClean="0">
                <a:hlinkClick r:id="rId13"/>
              </a:rPr>
              <a:t>/</a:t>
            </a:r>
            <a:endParaRPr lang="en-CA" dirty="0" smtClean="0"/>
          </a:p>
          <a:p>
            <a:r>
              <a:rPr lang="en-CA" b="1" dirty="0" smtClean="0">
                <a:solidFill>
                  <a:schemeClr val="accent1"/>
                </a:solidFill>
              </a:rPr>
              <a:t>Archdiocese of Toronto </a:t>
            </a:r>
            <a:r>
              <a:rPr lang="en-CA" dirty="0" smtClean="0">
                <a:hlinkClick r:id="rId14"/>
              </a:rPr>
              <a:t>https</a:t>
            </a:r>
            <a:r>
              <a:rPr lang="en-CA" dirty="0">
                <a:hlinkClick r:id="rId14"/>
              </a:rPr>
              <a:t>://www.archtoronto.org</a:t>
            </a:r>
            <a:r>
              <a:rPr lang="en-CA" dirty="0" smtClean="0">
                <a:hlinkClick r:id="rId14"/>
              </a:rPr>
              <a:t>/</a:t>
            </a:r>
            <a:endParaRPr lang="en-CA" dirty="0" smtClean="0"/>
          </a:p>
          <a:p>
            <a:r>
              <a:rPr lang="en-CA" b="1" dirty="0" smtClean="0">
                <a:solidFill>
                  <a:schemeClr val="accent1"/>
                </a:solidFill>
              </a:rPr>
              <a:t>St. Agnes Catholic School </a:t>
            </a:r>
            <a:r>
              <a:rPr lang="en-CA" dirty="0" smtClean="0">
                <a:hlinkClick r:id="rId15"/>
              </a:rPr>
              <a:t>https</a:t>
            </a:r>
            <a:r>
              <a:rPr lang="en-CA" dirty="0">
                <a:hlinkClick r:id="rId15"/>
              </a:rPr>
              <a:t>://www.tcdsb.org/schools/stagnes/Pages/default.aspx</a:t>
            </a:r>
            <a:endParaRPr lang="en-CA" b="1" dirty="0" smtClean="0">
              <a:solidFill>
                <a:schemeClr val="accent1"/>
              </a:solidFill>
            </a:endParaRPr>
          </a:p>
          <a:p>
            <a:r>
              <a:rPr lang="en-CA" b="1" dirty="0" smtClean="0">
                <a:solidFill>
                  <a:schemeClr val="accent1"/>
                </a:solidFill>
              </a:rPr>
              <a:t>Blessed Trinity </a:t>
            </a:r>
            <a:r>
              <a:rPr lang="en-CA" b="1" dirty="0">
                <a:solidFill>
                  <a:schemeClr val="accent1"/>
                </a:solidFill>
              </a:rPr>
              <a:t>Parish </a:t>
            </a:r>
            <a:r>
              <a:rPr lang="en-CA" dirty="0">
                <a:hlinkClick r:id="rId16"/>
              </a:rPr>
              <a:t>https://blessedtrinityto.archtoronto.org</a:t>
            </a:r>
            <a:r>
              <a:rPr lang="en-CA" dirty="0" smtClean="0">
                <a:hlinkClick r:id="rId16"/>
              </a:rPr>
              <a:t>/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1497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CLOSING PRAYER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55" y="2679699"/>
            <a:ext cx="6475932" cy="38408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Dear God,</a:t>
            </a:r>
          </a:p>
          <a:p>
            <a:pPr marL="0" indent="0">
              <a:buNone/>
            </a:pPr>
            <a:r>
              <a:rPr lang="en-CA" dirty="0"/>
              <a:t>I give thanks for all the amazing gifts You have blessed me with in this life. Thank You</a:t>
            </a:r>
          </a:p>
          <a:p>
            <a:pPr marL="0" indent="0">
              <a:buNone/>
            </a:pPr>
            <a:r>
              <a:rPr lang="en-CA" dirty="0"/>
              <a:t>for the clouds in the sky and the grass beneath my feet.</a:t>
            </a:r>
          </a:p>
          <a:p>
            <a:pPr marL="0" indent="0">
              <a:buNone/>
            </a:pPr>
            <a:r>
              <a:rPr lang="en-CA" dirty="0"/>
              <a:t>Thank You for the roof over my head that shelters me from the cold and the food in</a:t>
            </a:r>
          </a:p>
          <a:p>
            <a:pPr marL="0" indent="0">
              <a:buNone/>
            </a:pPr>
            <a:r>
              <a:rPr lang="en-CA" dirty="0"/>
              <a:t>my stomach that nourishes my body.</a:t>
            </a:r>
          </a:p>
          <a:p>
            <a:pPr marL="0" indent="0">
              <a:buNone/>
            </a:pPr>
            <a:r>
              <a:rPr lang="en-CA" dirty="0"/>
              <a:t>Thank You for the clothes on my back and the knowledge in my head. Most of all,</a:t>
            </a:r>
          </a:p>
          <a:p>
            <a:pPr marL="0" indent="0">
              <a:buNone/>
            </a:pPr>
            <a:r>
              <a:rPr lang="en-CA" dirty="0"/>
              <a:t>God, thank You for Your everlasting love, guidance and understanding.</a:t>
            </a:r>
          </a:p>
          <a:p>
            <a:pPr marL="0" indent="0">
              <a:buNone/>
            </a:pPr>
            <a:r>
              <a:rPr lang="en-CA" dirty="0" smtClean="0"/>
              <a:t>In the name of the Father, Son and the Holy Spirit. 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Amen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098178" y="2395219"/>
            <a:ext cx="3310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smtClean="0">
                <a:solidFill>
                  <a:schemeClr val="accent1"/>
                </a:solidFill>
              </a:rPr>
              <a:t>This is an example of a prayer we might use to end our day. </a:t>
            </a:r>
            <a:endParaRPr lang="en-CA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0" y="3603029"/>
            <a:ext cx="17526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42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THANK YOU !!</a:t>
            </a:r>
            <a:endParaRPr lang="en-CA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256" y="2394858"/>
            <a:ext cx="6985282" cy="423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0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OPENING PRAYER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2481944"/>
            <a:ext cx="6770914" cy="42545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O Lord </a:t>
            </a:r>
            <a:r>
              <a:rPr lang="en-CA" dirty="0" smtClean="0"/>
              <a:t>God,</a:t>
            </a:r>
          </a:p>
          <a:p>
            <a:pPr marL="0" indent="0">
              <a:buNone/>
            </a:pPr>
            <a:r>
              <a:rPr lang="en-CA" dirty="0" smtClean="0"/>
              <a:t>School </a:t>
            </a:r>
            <a:r>
              <a:rPr lang="en-CA" dirty="0"/>
              <a:t>is not always </a:t>
            </a:r>
            <a:r>
              <a:rPr lang="en-CA" dirty="0" smtClean="0"/>
              <a:t>easy,</a:t>
            </a:r>
          </a:p>
          <a:p>
            <a:pPr marL="0" indent="0">
              <a:buNone/>
            </a:pPr>
            <a:r>
              <a:rPr lang="en-CA" dirty="0" smtClean="0"/>
              <a:t>And </a:t>
            </a:r>
            <a:r>
              <a:rPr lang="en-CA" dirty="0"/>
              <a:t>some days, it is very </a:t>
            </a:r>
            <a:r>
              <a:rPr lang="en-CA" dirty="0" smtClean="0"/>
              <a:t>difficult,</a:t>
            </a:r>
          </a:p>
          <a:p>
            <a:pPr marL="0" indent="0">
              <a:buNone/>
            </a:pPr>
            <a:r>
              <a:rPr lang="en-CA" dirty="0" smtClean="0"/>
              <a:t>and </a:t>
            </a:r>
            <a:r>
              <a:rPr lang="en-CA" dirty="0"/>
              <a:t>I struggle to </a:t>
            </a:r>
            <a:r>
              <a:rPr lang="en-CA" dirty="0" smtClean="0"/>
              <a:t>relax</a:t>
            </a:r>
          </a:p>
          <a:p>
            <a:pPr marL="0" indent="0">
              <a:buNone/>
            </a:pPr>
            <a:r>
              <a:rPr lang="en-CA" dirty="0" smtClean="0"/>
              <a:t>and </a:t>
            </a:r>
            <a:r>
              <a:rPr lang="en-CA" dirty="0"/>
              <a:t>be at </a:t>
            </a:r>
            <a:r>
              <a:rPr lang="en-CA" dirty="0" smtClean="0"/>
              <a:t>peace.</a:t>
            </a:r>
          </a:p>
          <a:p>
            <a:pPr marL="0" indent="0">
              <a:buNone/>
            </a:pPr>
            <a:r>
              <a:rPr lang="en-CA" dirty="0" smtClean="0"/>
              <a:t>Yet </a:t>
            </a:r>
            <a:r>
              <a:rPr lang="en-CA" dirty="0"/>
              <a:t>I know that you will give </a:t>
            </a:r>
            <a:r>
              <a:rPr lang="en-CA" dirty="0" smtClean="0"/>
              <a:t>me</a:t>
            </a:r>
          </a:p>
          <a:p>
            <a:pPr marL="0" indent="0">
              <a:buNone/>
            </a:pPr>
            <a:r>
              <a:rPr lang="en-CA" dirty="0" smtClean="0"/>
              <a:t>patience</a:t>
            </a:r>
            <a:r>
              <a:rPr lang="en-CA" dirty="0"/>
              <a:t>, wisdom, and </a:t>
            </a:r>
            <a:r>
              <a:rPr lang="en-CA" dirty="0" smtClean="0"/>
              <a:t>courage,</a:t>
            </a:r>
          </a:p>
          <a:p>
            <a:pPr marL="0" indent="0">
              <a:buNone/>
            </a:pPr>
            <a:r>
              <a:rPr lang="en-CA" dirty="0" smtClean="0"/>
              <a:t>to </a:t>
            </a:r>
            <a:r>
              <a:rPr lang="en-CA" dirty="0"/>
              <a:t>be excellent in every </a:t>
            </a:r>
            <a:r>
              <a:rPr lang="en-CA" dirty="0" smtClean="0"/>
              <a:t>way,</a:t>
            </a:r>
          </a:p>
          <a:p>
            <a:pPr marL="0" indent="0">
              <a:buNone/>
            </a:pPr>
            <a:r>
              <a:rPr lang="en-CA" dirty="0" smtClean="0"/>
              <a:t>and </a:t>
            </a:r>
            <a:r>
              <a:rPr lang="en-CA" dirty="0"/>
              <a:t>you will help me love </a:t>
            </a:r>
            <a:r>
              <a:rPr lang="en-CA" dirty="0" smtClean="0"/>
              <a:t>others,</a:t>
            </a:r>
          </a:p>
          <a:p>
            <a:pPr marL="0" indent="0">
              <a:buNone/>
            </a:pPr>
            <a:r>
              <a:rPr lang="en-CA" dirty="0" smtClean="0"/>
              <a:t>as </a:t>
            </a:r>
            <a:r>
              <a:rPr lang="en-CA" dirty="0"/>
              <a:t>you love me. </a:t>
            </a:r>
            <a:r>
              <a:rPr lang="en-CA" dirty="0" smtClean="0"/>
              <a:t> </a:t>
            </a:r>
          </a:p>
          <a:p>
            <a:pPr marL="0" indent="0">
              <a:buNone/>
            </a:pPr>
            <a:r>
              <a:rPr lang="en-CA" dirty="0" smtClean="0"/>
              <a:t>In the name of the Father, Son and the Holy </a:t>
            </a:r>
            <a:r>
              <a:rPr lang="en-CA" dirty="0"/>
              <a:t>S</a:t>
            </a:r>
            <a:r>
              <a:rPr lang="en-CA" dirty="0" smtClean="0"/>
              <a:t>pirit.</a:t>
            </a:r>
          </a:p>
          <a:p>
            <a:pPr marL="0" indent="0">
              <a:buNone/>
            </a:pPr>
            <a:r>
              <a:rPr lang="en-CA" dirty="0" smtClean="0"/>
              <a:t>Amen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9286240" y="2648188"/>
            <a:ext cx="2554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1"/>
                </a:solidFill>
              </a:rPr>
              <a:t>This is an example of a prayer we might use to start our day. </a:t>
            </a:r>
            <a:endParaRPr lang="en-CA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56" y="2481944"/>
            <a:ext cx="2475658" cy="39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7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WHO AM I?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4" y="2409007"/>
            <a:ext cx="11114313" cy="4351022"/>
          </a:xfrm>
        </p:spPr>
        <p:txBody>
          <a:bodyPr>
            <a:normAutofit lnSpcReduction="10000"/>
          </a:bodyPr>
          <a:lstStyle/>
          <a:p>
            <a:r>
              <a:rPr lang="en-CA" sz="2100" dirty="0" smtClean="0"/>
              <a:t>My name is Emily Wright and this is my service dog Kailey</a:t>
            </a:r>
            <a:r>
              <a:rPr lang="en-CA" sz="2100" dirty="0" smtClean="0"/>
              <a:t>.</a:t>
            </a:r>
            <a:endParaRPr lang="en-CA" sz="2100" dirty="0" smtClean="0"/>
          </a:p>
          <a:p>
            <a:r>
              <a:rPr lang="en-CA" sz="2100" dirty="0" smtClean="0"/>
              <a:t>I received a Masters degree in Teaching from the University of Toronto. </a:t>
            </a:r>
          </a:p>
          <a:p>
            <a:r>
              <a:rPr lang="en-CA" sz="2100" dirty="0" smtClean="0"/>
              <a:t>I have been teaching various grades </a:t>
            </a:r>
            <a:r>
              <a:rPr lang="en-CA" sz="2100" dirty="0" smtClean="0"/>
              <a:t>for the last several years. I </a:t>
            </a:r>
            <a:r>
              <a:rPr lang="en-CA" sz="2100" dirty="0" smtClean="0"/>
              <a:t>also speak publicly for two speakers bureaus and work with non-profit organizations on curriculum development.  </a:t>
            </a:r>
          </a:p>
          <a:p>
            <a:r>
              <a:rPr lang="en-CA" sz="2100" dirty="0" smtClean="0"/>
              <a:t>I  have a special interest in social justice infused learning where students are able to talk about world issues and create personal meaning from them. </a:t>
            </a:r>
          </a:p>
          <a:p>
            <a:r>
              <a:rPr lang="en-CA" sz="2100" dirty="0" smtClean="0"/>
              <a:t>I engage students in outreach initiates, leadership opportunities and conflict resolution.</a:t>
            </a:r>
          </a:p>
          <a:p>
            <a:r>
              <a:rPr lang="en-CA" sz="2100" dirty="0" smtClean="0"/>
              <a:t>By </a:t>
            </a:r>
            <a:r>
              <a:rPr lang="en-CA" sz="2100" dirty="0"/>
              <a:t>creating their own rights, responsibilities and rules for work and play, the </a:t>
            </a:r>
            <a:r>
              <a:rPr lang="en-CA" sz="2100" dirty="0" smtClean="0"/>
              <a:t>students </a:t>
            </a:r>
            <a:r>
              <a:rPr lang="en-CA" sz="2100" dirty="0"/>
              <a:t>in my classroom are able to be successful participants in a self-created community</a:t>
            </a:r>
            <a:r>
              <a:rPr lang="en-CA" sz="2100" dirty="0" smtClean="0"/>
              <a:t>.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620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TEACHING BELIEFS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126" y="2409007"/>
            <a:ext cx="10500017" cy="4351022"/>
          </a:xfrm>
        </p:spPr>
        <p:txBody>
          <a:bodyPr>
            <a:noAutofit/>
          </a:bodyPr>
          <a:lstStyle/>
          <a:p>
            <a:r>
              <a:rPr lang="en-CA" sz="1900" dirty="0" smtClean="0"/>
              <a:t>I </a:t>
            </a:r>
            <a:r>
              <a:rPr lang="en-CA" sz="1900" dirty="0"/>
              <a:t>strive to empower children to think deeply about their community and how their actions affect the people around them. </a:t>
            </a:r>
            <a:endParaRPr lang="en-CA" sz="1900" dirty="0" smtClean="0"/>
          </a:p>
          <a:p>
            <a:r>
              <a:rPr lang="en-CA" sz="1900" dirty="0" smtClean="0"/>
              <a:t>I </a:t>
            </a:r>
            <a:r>
              <a:rPr lang="en-CA" sz="1900" dirty="0"/>
              <a:t>believe in teaching lessons that not only follow the curriculum, but are geared towards the </a:t>
            </a:r>
            <a:r>
              <a:rPr lang="en-CA" sz="1900" dirty="0" smtClean="0"/>
              <a:t>students </a:t>
            </a:r>
            <a:r>
              <a:rPr lang="en-CA" sz="1900" dirty="0"/>
              <a:t>developmental levels, needs, interests, and learning styles. </a:t>
            </a:r>
            <a:endParaRPr lang="en-CA" sz="1900" dirty="0" smtClean="0"/>
          </a:p>
          <a:p>
            <a:r>
              <a:rPr lang="en-CA" sz="1900" dirty="0" smtClean="0"/>
              <a:t> I place </a:t>
            </a:r>
            <a:r>
              <a:rPr lang="en-CA" sz="1900" dirty="0"/>
              <a:t>an emphasis on open-ended, real life and relevant experiences that involve cooperative learning and relate to my students’ personal lives. </a:t>
            </a:r>
            <a:endParaRPr lang="en-CA" sz="1900" dirty="0" smtClean="0"/>
          </a:p>
          <a:p>
            <a:r>
              <a:rPr lang="en-CA" sz="1900" dirty="0" smtClean="0"/>
              <a:t>I </a:t>
            </a:r>
            <a:r>
              <a:rPr lang="en-CA" sz="1900" dirty="0"/>
              <a:t>make every effort to give </a:t>
            </a:r>
            <a:r>
              <a:rPr lang="en-CA" sz="1900" dirty="0" smtClean="0"/>
              <a:t>my students the </a:t>
            </a:r>
            <a:r>
              <a:rPr lang="en-CA" sz="1900" dirty="0"/>
              <a:t>tools and language they require to regulate their emotions, solve problems, and practice self-reflection. </a:t>
            </a:r>
          </a:p>
          <a:p>
            <a:r>
              <a:rPr lang="en-CA" sz="1900" dirty="0" smtClean="0"/>
              <a:t>I </a:t>
            </a:r>
            <a:r>
              <a:rPr lang="en-CA" sz="1900" dirty="0"/>
              <a:t>encourage children to share their personal life experiences with their peers by taking an in-depth look at specific topics of interest. </a:t>
            </a:r>
            <a:endParaRPr lang="en-CA" sz="1900" dirty="0" smtClean="0"/>
          </a:p>
          <a:p>
            <a:r>
              <a:rPr lang="en-CA" sz="1900" dirty="0" smtClean="0"/>
              <a:t>As </a:t>
            </a:r>
            <a:r>
              <a:rPr lang="en-CA" sz="1900" dirty="0"/>
              <a:t>an educator, I am committed to developing confident, independent learners who are encouraged to apply their curiosity and creativity towards solving problems and learning.</a:t>
            </a:r>
            <a:endParaRPr lang="en-CA" sz="1900" dirty="0" smtClean="0"/>
          </a:p>
          <a:p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420288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TRIBES COMMUNITY OF LEARNING</a:t>
            </a:r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282" y="3982023"/>
            <a:ext cx="4043998" cy="2875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440" y="2504695"/>
            <a:ext cx="6421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This classroom follows the Tribes approach to learning.  </a:t>
            </a:r>
          </a:p>
          <a:p>
            <a:r>
              <a:rPr lang="en-CA" b="1" dirty="0" smtClean="0"/>
              <a:t>The following four community agreements are the basis of creating a safe environment for all learners. Care, concerns and compliments are also worked into our week as a mechanism to check-in with the class.  </a:t>
            </a:r>
            <a:endParaRPr lang="en-CA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69442" y="2359660"/>
            <a:ext cx="4253811" cy="42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811" y="875697"/>
            <a:ext cx="8761413" cy="706964"/>
          </a:xfrm>
        </p:spPr>
        <p:txBody>
          <a:bodyPr/>
          <a:lstStyle/>
          <a:p>
            <a:pPr algn="ctr"/>
            <a:r>
              <a:rPr lang="en-CA" b="1" dirty="0" smtClean="0"/>
              <a:t>IMPORTANT ASPECTS OF THE  LANGUAGE ARTS PROGRAM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2447925"/>
            <a:ext cx="8412029" cy="44100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sz="2300" dirty="0"/>
              <a:t>Students participate in </a:t>
            </a:r>
            <a:r>
              <a:rPr lang="en-CA" sz="2300" dirty="0" smtClean="0"/>
              <a:t>selecting </a:t>
            </a:r>
            <a:r>
              <a:rPr lang="en-CA" sz="2300" dirty="0"/>
              <a:t>their own </a:t>
            </a:r>
            <a:r>
              <a:rPr lang="en-CA" sz="2300" dirty="0" smtClean="0"/>
              <a:t>texts</a:t>
            </a:r>
            <a:endParaRPr lang="en-CA" sz="2300" dirty="0"/>
          </a:p>
          <a:p>
            <a:r>
              <a:rPr lang="en-CA" sz="2300" dirty="0"/>
              <a:t>Student centred </a:t>
            </a:r>
          </a:p>
          <a:p>
            <a:r>
              <a:rPr lang="en-CA" sz="2300" dirty="0"/>
              <a:t>Focuses on a big idea or </a:t>
            </a:r>
            <a:r>
              <a:rPr lang="en-CA" sz="2300" dirty="0" smtClean="0"/>
              <a:t>question</a:t>
            </a:r>
            <a:endParaRPr lang="en-CA" sz="2300" dirty="0"/>
          </a:p>
          <a:p>
            <a:r>
              <a:rPr lang="en-CA" sz="2300" dirty="0"/>
              <a:t>Varied types of texts </a:t>
            </a:r>
          </a:p>
          <a:p>
            <a:r>
              <a:rPr lang="en-CA" sz="2300" dirty="0"/>
              <a:t>Provide authentic experiences for students (p. 43)</a:t>
            </a:r>
          </a:p>
          <a:p>
            <a:r>
              <a:rPr lang="en-CA" sz="2300" dirty="0"/>
              <a:t>Questioning while reading (p. 43)</a:t>
            </a:r>
          </a:p>
          <a:p>
            <a:r>
              <a:rPr lang="en-CA" sz="2300" dirty="0"/>
              <a:t>Reflecting on what has been discovered while reading (p. 43)</a:t>
            </a:r>
          </a:p>
          <a:p>
            <a:r>
              <a:rPr lang="en-CA" sz="2300" dirty="0"/>
              <a:t>Identifying the author’s purpose and point of view (p. 43)</a:t>
            </a:r>
          </a:p>
          <a:p>
            <a:r>
              <a:rPr lang="en-CA" sz="2300" dirty="0"/>
              <a:t>Summarizing whole texts and passages from texts (p. 43</a:t>
            </a:r>
            <a:r>
              <a:rPr lang="en-CA" sz="2300" dirty="0" smtClean="0"/>
              <a:t>)</a:t>
            </a:r>
          </a:p>
          <a:p>
            <a:endParaRPr lang="en-CA" sz="2300" dirty="0"/>
          </a:p>
          <a:p>
            <a:pPr marL="0" indent="0">
              <a:buNone/>
            </a:pPr>
            <a:r>
              <a:rPr lang="en-CA" sz="2300" dirty="0" smtClean="0"/>
              <a:t>Stairs</a:t>
            </a:r>
            <a:r>
              <a:rPr lang="en-CA" sz="2300" dirty="0"/>
              <a:t>, A. J., &amp; Burgos, S. S.. The Power of Independent, Self-Selected Reading in the Middle Grades. Middle School Journal, 41.3. 2010.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536" y="2447925"/>
            <a:ext cx="3381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WHAT IS A BALANCED LITERACY PROGRAM?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2603500"/>
            <a:ext cx="10918371" cy="4015014"/>
          </a:xfrm>
        </p:spPr>
        <p:txBody>
          <a:bodyPr/>
          <a:lstStyle/>
          <a:p>
            <a:r>
              <a:rPr lang="en-CA" dirty="0"/>
              <a:t>M</a:t>
            </a:r>
            <a:r>
              <a:rPr lang="en-CA" dirty="0" smtClean="0"/>
              <a:t>eeting </a:t>
            </a:r>
            <a:r>
              <a:rPr lang="en-CA" dirty="0"/>
              <a:t>the student at their own level and helping them move </a:t>
            </a:r>
            <a:r>
              <a:rPr lang="en-CA" dirty="0" smtClean="0"/>
              <a:t>forward</a:t>
            </a:r>
          </a:p>
          <a:p>
            <a:r>
              <a:rPr lang="en-CA" dirty="0"/>
              <a:t>L</a:t>
            </a:r>
            <a:r>
              <a:rPr lang="en-CA" dirty="0" smtClean="0"/>
              <a:t>earning </a:t>
            </a:r>
            <a:r>
              <a:rPr lang="en-CA" dirty="0"/>
              <a:t>builds on previous </a:t>
            </a:r>
            <a:r>
              <a:rPr lang="en-CA" dirty="0" smtClean="0"/>
              <a:t>experiences </a:t>
            </a:r>
          </a:p>
          <a:p>
            <a:r>
              <a:rPr lang="en-CA" dirty="0" smtClean="0"/>
              <a:t>Supporting all </a:t>
            </a:r>
            <a:r>
              <a:rPr lang="en-CA" dirty="0"/>
              <a:t>areas of learning that are important for literacy development </a:t>
            </a:r>
          </a:p>
          <a:p>
            <a:r>
              <a:rPr lang="en-CA" dirty="0" smtClean="0"/>
              <a:t>Making the learning meaningful </a:t>
            </a:r>
            <a:r>
              <a:rPr lang="en-CA" dirty="0"/>
              <a:t>and impactful </a:t>
            </a:r>
            <a:r>
              <a:rPr lang="en-CA" dirty="0" smtClean="0"/>
              <a:t>to students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622" y="3989614"/>
            <a:ext cx="31146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pPr algn="ctr"/>
            <a:r>
              <a:rPr lang="en-CA" b="1" dirty="0" smtClean="0"/>
              <a:t>DEVELOPMENT OF ADOLESCENT LEARNERS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1" y="2353129"/>
            <a:ext cx="5415279" cy="4504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300" b="1" u="sng" dirty="0" smtClean="0">
                <a:solidFill>
                  <a:schemeClr val="accent1"/>
                </a:solidFill>
              </a:rPr>
              <a:t>Emotional: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tx1"/>
                </a:solidFill>
              </a:rPr>
              <a:t>Feel emotions intensely and have strong emotional responses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tx1"/>
                </a:solidFill>
              </a:rPr>
              <a:t>May experience feelings of inadequacy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tx1"/>
                </a:solidFill>
              </a:rPr>
              <a:t>Are learning how to self-regulate and use self-control in new ways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tx1"/>
                </a:solidFill>
              </a:rPr>
              <a:t>Gain the capacity for greater empathy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tx1"/>
                </a:solidFill>
              </a:rPr>
              <a:t>Become more independent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tx1"/>
                </a:solidFill>
              </a:rPr>
              <a:t>Become more intrinsically motivated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tx1"/>
                </a:solidFill>
              </a:rPr>
              <a:t>Working memory function increases </a:t>
            </a:r>
          </a:p>
          <a:p>
            <a:endParaRPr lang="en-CA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965370" y="2353129"/>
            <a:ext cx="55734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schemeClr val="accent1"/>
                </a:solidFill>
              </a:rPr>
              <a:t>Intellectual:</a:t>
            </a:r>
            <a:r>
              <a:rPr lang="en-CA" sz="20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en-CA" sz="20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dirty="0"/>
              <a:t>Large amounts of brain growth that lead to deeper thinking and decision making </a:t>
            </a:r>
            <a:r>
              <a:rPr lang="en-CA" dirty="0" smtClean="0"/>
              <a:t>skills</a:t>
            </a:r>
          </a:p>
          <a:p>
            <a:pPr>
              <a:buClr>
                <a:schemeClr val="accent1"/>
              </a:buClr>
            </a:pPr>
            <a:endParaRPr lang="en-CA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dirty="0" smtClean="0"/>
              <a:t> Learn </a:t>
            </a:r>
            <a:r>
              <a:rPr lang="en-CA" dirty="0"/>
              <a:t>to take multiple </a:t>
            </a:r>
            <a:r>
              <a:rPr lang="en-CA" dirty="0" smtClean="0"/>
              <a:t>perspectives</a:t>
            </a:r>
          </a:p>
          <a:p>
            <a:pPr>
              <a:buClr>
                <a:schemeClr val="accent1"/>
              </a:buClr>
            </a:pPr>
            <a:endParaRPr lang="en-CA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dirty="0" smtClean="0"/>
              <a:t>Move </a:t>
            </a:r>
            <a:r>
              <a:rPr lang="en-CA" dirty="0"/>
              <a:t>from concrete to argument-based </a:t>
            </a:r>
            <a:r>
              <a:rPr lang="en-CA" dirty="0" smtClean="0"/>
              <a:t>thinking</a:t>
            </a:r>
          </a:p>
          <a:p>
            <a:pPr>
              <a:buClr>
                <a:schemeClr val="accent1"/>
              </a:buClr>
            </a:pPr>
            <a:endParaRPr lang="en-CA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dirty="0" smtClean="0"/>
              <a:t>Are </a:t>
            </a:r>
            <a:r>
              <a:rPr lang="en-CA" dirty="0"/>
              <a:t>able to think abstractly </a:t>
            </a:r>
            <a:endParaRPr lang="en-CA" dirty="0" smtClean="0"/>
          </a:p>
          <a:p>
            <a:pPr>
              <a:buClr>
                <a:schemeClr val="accent1"/>
              </a:buClr>
            </a:pPr>
            <a:endParaRPr lang="en-CA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dirty="0" smtClean="0"/>
              <a:t>Authentic </a:t>
            </a:r>
            <a:r>
              <a:rPr lang="en-CA" dirty="0"/>
              <a:t>learning that fosters inquiry is important</a:t>
            </a:r>
          </a:p>
        </p:txBody>
      </p:sp>
    </p:spTree>
    <p:extLst>
      <p:ext uri="{BB962C8B-B14F-4D97-AF65-F5344CB8AC3E}">
        <p14:creationId xmlns:p14="http://schemas.microsoft.com/office/powerpoint/2010/main" val="1107642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1926</TotalTime>
  <Words>2165</Words>
  <Application>Microsoft Office PowerPoint</Application>
  <PresentationFormat>Widescreen</PresentationFormat>
  <Paragraphs>320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Wingdings</vt:lpstr>
      <vt:lpstr>Wingdings 3</vt:lpstr>
      <vt:lpstr>Ion Boardroom</vt:lpstr>
      <vt:lpstr>GRADE 7 INTERMEDIATE LANGUAGE ARTS</vt:lpstr>
      <vt:lpstr>WELCOME PARENTS AND CAREGIVERS!</vt:lpstr>
      <vt:lpstr>OPENING PRAYER</vt:lpstr>
      <vt:lpstr>WHO AM I? </vt:lpstr>
      <vt:lpstr>TEACHING BELIEFS</vt:lpstr>
      <vt:lpstr>TRIBES COMMUNITY OF LEARNING</vt:lpstr>
      <vt:lpstr>IMPORTANT ASPECTS OF THE  LANGUAGE ARTS PROGRAM </vt:lpstr>
      <vt:lpstr>WHAT IS A BALANCED LITERACY PROGRAM?</vt:lpstr>
      <vt:lpstr>DEVELOPMENT OF ADOLESCENT LEARNERS</vt:lpstr>
      <vt:lpstr>CHALLENGES IN MEETING ADOLESCENT LEARNERS NEEDS            </vt:lpstr>
      <vt:lpstr>TECHNOLOGY IN THE CLASSROOM</vt:lpstr>
      <vt:lpstr>COMPONENTS OF THE LITERACY PROGRAM</vt:lpstr>
      <vt:lpstr>COMPONENTS OF THE LITERACY PROGRAM</vt:lpstr>
      <vt:lpstr>LEARNING EXPECTATIONS OF THE GRADE 7 LANGUAGE ARTS PROGRAM</vt:lpstr>
      <vt:lpstr>HOW WILL YOUR CHILD BE EVALUATED?</vt:lpstr>
      <vt:lpstr>OVERVIEW OF THE YEAR IN GRADE 7 </vt:lpstr>
      <vt:lpstr>A WEEK IN THE LIFE OF GRADE 7 LANGUAGE ARTS </vt:lpstr>
      <vt:lpstr>HOW DO I TEACH TO MEET INDIVIDUAL STUDENT NEEDS?</vt:lpstr>
      <vt:lpstr>WHAT IS DIFFERENTIATED INSTRUCTION?</vt:lpstr>
      <vt:lpstr>ACCOMMODATIONS AND MODIFICATIONS</vt:lpstr>
      <vt:lpstr>I PROMISE TO…</vt:lpstr>
      <vt:lpstr>HOW CAN YOU HELP AT HOME?</vt:lpstr>
      <vt:lpstr>QUESTIONS ??</vt:lpstr>
      <vt:lpstr>FAMILY RESOURCES</vt:lpstr>
      <vt:lpstr>CLOSING PRAYER</vt:lpstr>
      <vt:lpstr>THANK YOU 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GRADE 7 INTERMEDIATE ENGLISH</dc:title>
  <dc:creator>Emily Wright</dc:creator>
  <cp:lastModifiedBy>Emily Wright</cp:lastModifiedBy>
  <cp:revision>51</cp:revision>
  <dcterms:created xsi:type="dcterms:W3CDTF">2019-07-22T18:55:38Z</dcterms:created>
  <dcterms:modified xsi:type="dcterms:W3CDTF">2019-08-25T18:50:10Z</dcterms:modified>
</cp:coreProperties>
</file>